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81" r:id="rId6"/>
    <p:sldId id="280" r:id="rId7"/>
    <p:sldId id="262" r:id="rId8"/>
    <p:sldId id="258" r:id="rId9"/>
    <p:sldId id="261" r:id="rId10"/>
    <p:sldId id="264" r:id="rId11"/>
    <p:sldId id="268" r:id="rId12"/>
    <p:sldId id="266" r:id="rId13"/>
    <p:sldId id="267" r:id="rId14"/>
    <p:sldId id="265" r:id="rId15"/>
    <p:sldId id="272" r:id="rId16"/>
    <p:sldId id="269" r:id="rId17"/>
    <p:sldId id="270" r:id="rId18"/>
    <p:sldId id="277" r:id="rId19"/>
    <p:sldId id="276" r:id="rId20"/>
    <p:sldId id="275" r:id="rId21"/>
    <p:sldId id="278" r:id="rId22"/>
    <p:sldId id="274" r:id="rId23"/>
    <p:sldId id="273" r:id="rId24"/>
    <p:sldId id="271"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7/14/2024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7/14/2024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7/14/2024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7/14/2024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7/14/2024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7/14/2024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7/14/2024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7/14/2024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7/14/2024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7/14/2024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7/14/2024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7/14/2024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x.com/obitorin07" TargetMode="External"/><Relationship Id="rId2" Type="http://schemas.openxmlformats.org/officeDocument/2006/relationships/hyperlink" Target="https://www.linkedin.com/in/kiran-bakare/" TargetMode="Externa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hyperlink" Target="https://github.com/obitorin07"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r>
              <a:rPr lang="en-US" sz="4000" dirty="0"/>
              <a:t>Comprehensive Retail Sales Analysis</a:t>
            </a:r>
            <a:br>
              <a:rPr lang="en-US" sz="4000" dirty="0"/>
            </a:br>
            <a:endParaRPr lang="en-US" sz="4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1800" dirty="0">
                <a:solidFill>
                  <a:schemeClr val="tx1">
                    <a:lumMod val="85000"/>
                    <a:lumOff val="15000"/>
                  </a:schemeClr>
                </a:solidFill>
              </a:rPr>
              <a:t>Kiran Bakare</a:t>
            </a:r>
          </a:p>
          <a:p>
            <a:r>
              <a:rPr lang="en-US" sz="1800" dirty="0">
                <a:solidFill>
                  <a:schemeClr val="tx1">
                    <a:lumMod val="85000"/>
                    <a:lumOff val="15000"/>
                  </a:schemeClr>
                </a:solidFill>
              </a:rPr>
              <a:t>Date :- 10/07/2024</a:t>
            </a:r>
          </a:p>
          <a:p>
            <a:endParaRPr lang="en-US" sz="1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B2F5F95-8BF8-96AB-D075-122AF15F162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98005" y="291470"/>
            <a:ext cx="2522060" cy="2240058"/>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08031" y="759230"/>
            <a:ext cx="10058400" cy="1461734"/>
          </a:xfrm>
        </p:spPr>
        <p:txBody>
          <a:bodyPr vert="horz" lIns="91440" tIns="45720" rIns="91440" bIns="45720" rtlCol="0" anchor="ctr">
            <a:noAutofit/>
          </a:bodyPr>
          <a:lstStyle/>
          <a:p>
            <a:pPr lvl="0">
              <a:lnSpc>
                <a:spcPct val="107000"/>
              </a:lnSpc>
              <a:spcAft>
                <a:spcPts val="800"/>
              </a:spcAft>
            </a:pPr>
            <a:r>
              <a:rPr lang="en-IN" sz="2800" b="1" i="1" dirty="0">
                <a:solidFill>
                  <a:schemeClr val="tx1"/>
                </a:solidFill>
                <a:latin typeface="Cambria" panose="02040503050406030204" pitchFamily="18" charset="0"/>
                <a:ea typeface="Cambria" panose="02040503050406030204" pitchFamily="18" charset="0"/>
              </a:rPr>
              <a:t>What is the average discount given to each customer segment?</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0C8199B1-3DDE-7DCC-54AA-8AD5B708A1C6}"/>
              </a:ext>
            </a:extLst>
          </p:cNvPr>
          <p:cNvPicPr>
            <a:picLocks noChangeAspect="1"/>
          </p:cNvPicPr>
          <p:nvPr/>
        </p:nvPicPr>
        <p:blipFill>
          <a:blip r:embed="rId2"/>
          <a:stretch>
            <a:fillRect/>
          </a:stretch>
        </p:blipFill>
        <p:spPr>
          <a:xfrm>
            <a:off x="426843" y="2536929"/>
            <a:ext cx="6316120" cy="1784141"/>
          </a:xfrm>
          <a:prstGeom prst="rect">
            <a:avLst/>
          </a:prstGeom>
        </p:spPr>
      </p:pic>
      <p:pic>
        <p:nvPicPr>
          <p:cNvPr id="6" name="Picture 5">
            <a:extLst>
              <a:ext uri="{FF2B5EF4-FFF2-40B4-BE49-F238E27FC236}">
                <a16:creationId xmlns:a16="http://schemas.microsoft.com/office/drawing/2014/main" id="{8C2D8D77-26DB-0E48-9522-B17F19B0E8CD}"/>
              </a:ext>
            </a:extLst>
          </p:cNvPr>
          <p:cNvPicPr>
            <a:picLocks noChangeAspect="1"/>
          </p:cNvPicPr>
          <p:nvPr/>
        </p:nvPicPr>
        <p:blipFill>
          <a:blip r:embed="rId3"/>
          <a:stretch>
            <a:fillRect/>
          </a:stretch>
        </p:blipFill>
        <p:spPr>
          <a:xfrm>
            <a:off x="7744408" y="3217839"/>
            <a:ext cx="3600871" cy="2038509"/>
          </a:xfrm>
          <a:prstGeom prst="rect">
            <a:avLst/>
          </a:prstGeom>
        </p:spPr>
      </p:pic>
    </p:spTree>
    <p:extLst>
      <p:ext uri="{BB962C8B-B14F-4D97-AF65-F5344CB8AC3E}">
        <p14:creationId xmlns:p14="http://schemas.microsoft.com/office/powerpoint/2010/main" val="2420555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450411" y="620777"/>
            <a:ext cx="10808581" cy="1461734"/>
          </a:xfrm>
        </p:spPr>
        <p:txBody>
          <a:bodyPr vert="horz" lIns="91440" tIns="45720" rIns="91440" bIns="45720" rtlCol="0" anchor="ctr">
            <a:noAutofit/>
          </a:bodyPr>
          <a:lstStyle/>
          <a:p>
            <a:pPr lvl="0">
              <a:lnSpc>
                <a:spcPct val="107000"/>
              </a:lnSpc>
              <a:spcAft>
                <a:spcPts val="800"/>
              </a:spcAft>
            </a:pPr>
            <a:r>
              <a:rPr lang="en-IN" sz="2800" b="1" i="1" dirty="0">
                <a:solidFill>
                  <a:schemeClr val="tx1"/>
                </a:solidFill>
                <a:latin typeface="Cambria" panose="02040503050406030204" pitchFamily="18" charset="0"/>
                <a:ea typeface="Cambria" panose="02040503050406030204" pitchFamily="18" charset="0"/>
              </a:rPr>
              <a:t>Which customer segments have the highest average profit per order?</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4CF70DEB-95B4-FB8D-8713-C5D084EAE6CD}"/>
              </a:ext>
            </a:extLst>
          </p:cNvPr>
          <p:cNvPicPr>
            <a:picLocks noChangeAspect="1"/>
          </p:cNvPicPr>
          <p:nvPr/>
        </p:nvPicPr>
        <p:blipFill>
          <a:blip r:embed="rId2"/>
          <a:stretch>
            <a:fillRect/>
          </a:stretch>
        </p:blipFill>
        <p:spPr>
          <a:xfrm>
            <a:off x="186142" y="2460761"/>
            <a:ext cx="6553821" cy="1953296"/>
          </a:xfrm>
          <a:prstGeom prst="rect">
            <a:avLst/>
          </a:prstGeom>
        </p:spPr>
      </p:pic>
      <p:pic>
        <p:nvPicPr>
          <p:cNvPr id="6" name="Picture 5">
            <a:extLst>
              <a:ext uri="{FF2B5EF4-FFF2-40B4-BE49-F238E27FC236}">
                <a16:creationId xmlns:a16="http://schemas.microsoft.com/office/drawing/2014/main" id="{6DE6A1A8-5945-69C1-B3FC-CB63752E36C0}"/>
              </a:ext>
            </a:extLst>
          </p:cNvPr>
          <p:cNvPicPr>
            <a:picLocks noChangeAspect="1"/>
          </p:cNvPicPr>
          <p:nvPr/>
        </p:nvPicPr>
        <p:blipFill>
          <a:blip r:embed="rId3"/>
          <a:stretch>
            <a:fillRect/>
          </a:stretch>
        </p:blipFill>
        <p:spPr>
          <a:xfrm>
            <a:off x="7750600" y="3437409"/>
            <a:ext cx="3432269" cy="1735416"/>
          </a:xfrm>
          <a:prstGeom prst="rect">
            <a:avLst/>
          </a:prstGeom>
        </p:spPr>
      </p:pic>
    </p:spTree>
    <p:extLst>
      <p:ext uri="{BB962C8B-B14F-4D97-AF65-F5344CB8AC3E}">
        <p14:creationId xmlns:p14="http://schemas.microsoft.com/office/powerpoint/2010/main" val="1488559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73724" y="737119"/>
            <a:ext cx="5636107" cy="1884781"/>
          </a:xfrm>
        </p:spPr>
        <p:txBody>
          <a:bodyPr>
            <a:noAutofit/>
          </a:bodyPr>
          <a:lstStyle/>
          <a:p>
            <a:pPr algn="ctr"/>
            <a:r>
              <a:rPr lang="en-US" sz="4000" dirty="0"/>
              <a:t>3.Order Details</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BE4506A-70D0-4800-20AB-F98EFFEF58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797" y="2537118"/>
            <a:ext cx="1947960" cy="1783764"/>
          </a:xfrm>
          <a:prstGeom prst="rect">
            <a:avLst/>
          </a:prstGeom>
        </p:spPr>
      </p:pic>
    </p:spTree>
    <p:extLst>
      <p:ext uri="{BB962C8B-B14F-4D97-AF65-F5344CB8AC3E}">
        <p14:creationId xmlns:p14="http://schemas.microsoft.com/office/powerpoint/2010/main" val="3430444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28113" y="735982"/>
            <a:ext cx="10058400" cy="1461734"/>
          </a:xfrm>
        </p:spPr>
        <p:txBody>
          <a:bodyPr vert="horz" lIns="91440" tIns="45720" rIns="91440" bIns="45720" rtlCol="0" anchor="ctr">
            <a:noAutofit/>
          </a:bodyPr>
          <a:lstStyle/>
          <a:p>
            <a:pPr lvl="0">
              <a:lnSpc>
                <a:spcPct val="107000"/>
              </a:lnSpc>
              <a:spcAft>
                <a:spcPts val="800"/>
              </a:spcAft>
            </a:pPr>
            <a:r>
              <a:rPr lang="en-IN" sz="2800" b="1" i="1" dirty="0">
                <a:solidFill>
                  <a:schemeClr val="tx1"/>
                </a:solidFill>
                <a:latin typeface="Cambria" panose="02040503050406030204" pitchFamily="18" charset="0"/>
                <a:ea typeface="Cambria" panose="02040503050406030204" pitchFamily="18" charset="0"/>
              </a:rPr>
              <a:t>Which orders have the highest profit margins?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BCB3783C-8C1B-F9C9-F67C-9DBB57D01CA9}"/>
              </a:ext>
            </a:extLst>
          </p:cNvPr>
          <p:cNvPicPr>
            <a:picLocks noChangeAspect="1"/>
          </p:cNvPicPr>
          <p:nvPr/>
        </p:nvPicPr>
        <p:blipFill>
          <a:blip r:embed="rId2"/>
          <a:stretch>
            <a:fillRect/>
          </a:stretch>
        </p:blipFill>
        <p:spPr>
          <a:xfrm>
            <a:off x="528113" y="2585920"/>
            <a:ext cx="5423812" cy="1686160"/>
          </a:xfrm>
          <a:prstGeom prst="rect">
            <a:avLst/>
          </a:prstGeom>
        </p:spPr>
      </p:pic>
      <p:pic>
        <p:nvPicPr>
          <p:cNvPr id="6" name="Picture 5">
            <a:extLst>
              <a:ext uri="{FF2B5EF4-FFF2-40B4-BE49-F238E27FC236}">
                <a16:creationId xmlns:a16="http://schemas.microsoft.com/office/drawing/2014/main" id="{31470E0E-99DC-9184-1122-A9F1030151AB}"/>
              </a:ext>
            </a:extLst>
          </p:cNvPr>
          <p:cNvPicPr>
            <a:picLocks noChangeAspect="1"/>
          </p:cNvPicPr>
          <p:nvPr/>
        </p:nvPicPr>
        <p:blipFill>
          <a:blip r:embed="rId3"/>
          <a:stretch>
            <a:fillRect/>
          </a:stretch>
        </p:blipFill>
        <p:spPr>
          <a:xfrm>
            <a:off x="7507536" y="3153009"/>
            <a:ext cx="3881976" cy="2238142"/>
          </a:xfrm>
          <a:prstGeom prst="rect">
            <a:avLst/>
          </a:prstGeom>
        </p:spPr>
      </p:pic>
    </p:spTree>
    <p:extLst>
      <p:ext uri="{BB962C8B-B14F-4D97-AF65-F5344CB8AC3E}">
        <p14:creationId xmlns:p14="http://schemas.microsoft.com/office/powerpoint/2010/main" val="819614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313509" y="534459"/>
            <a:ext cx="11443062" cy="1461734"/>
          </a:xfrm>
        </p:spPr>
        <p:txBody>
          <a:bodyPr vert="horz" lIns="91440" tIns="45720" rIns="91440" bIns="45720" rtlCol="0" anchor="ctr">
            <a:noAutofit/>
          </a:bodyPr>
          <a:lstStyle/>
          <a:p>
            <a:pPr lvl="0">
              <a:lnSpc>
                <a:spcPct val="107000"/>
              </a:lnSpc>
              <a:spcAft>
                <a:spcPts val="800"/>
              </a:spcAft>
            </a:pPr>
            <a:r>
              <a:rPr lang="en-IN" sz="2800" b="1" i="1" dirty="0">
                <a:solidFill>
                  <a:schemeClr val="tx1"/>
                </a:solidFill>
                <a:latin typeface="Cambria" panose="02040503050406030204" pitchFamily="18" charset="0"/>
                <a:ea typeface="Cambria" panose="02040503050406030204" pitchFamily="18" charset="0"/>
              </a:rPr>
              <a:t>What is the total quantity sold for each product sub-category, and what trends can be identified?</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CB76B43D-9193-CFF6-4884-51FC739CBAA3}"/>
              </a:ext>
            </a:extLst>
          </p:cNvPr>
          <p:cNvPicPr>
            <a:picLocks noChangeAspect="1"/>
          </p:cNvPicPr>
          <p:nvPr/>
        </p:nvPicPr>
        <p:blipFill>
          <a:blip r:embed="rId2"/>
          <a:stretch>
            <a:fillRect/>
          </a:stretch>
        </p:blipFill>
        <p:spPr>
          <a:xfrm>
            <a:off x="444138" y="2342538"/>
            <a:ext cx="4963048" cy="2005528"/>
          </a:xfrm>
          <a:prstGeom prst="rect">
            <a:avLst/>
          </a:prstGeom>
        </p:spPr>
      </p:pic>
      <p:pic>
        <p:nvPicPr>
          <p:cNvPr id="6" name="Picture 5">
            <a:extLst>
              <a:ext uri="{FF2B5EF4-FFF2-40B4-BE49-F238E27FC236}">
                <a16:creationId xmlns:a16="http://schemas.microsoft.com/office/drawing/2014/main" id="{D98650A7-62C7-A92A-3330-0D30601E9B18}"/>
              </a:ext>
            </a:extLst>
          </p:cNvPr>
          <p:cNvPicPr>
            <a:picLocks noChangeAspect="1"/>
          </p:cNvPicPr>
          <p:nvPr/>
        </p:nvPicPr>
        <p:blipFill>
          <a:blip r:embed="rId3"/>
          <a:stretch>
            <a:fillRect/>
          </a:stretch>
        </p:blipFill>
        <p:spPr>
          <a:xfrm>
            <a:off x="7531265" y="1905000"/>
            <a:ext cx="2648320" cy="4706007"/>
          </a:xfrm>
          <a:prstGeom prst="rect">
            <a:avLst/>
          </a:prstGeom>
        </p:spPr>
      </p:pic>
    </p:spTree>
    <p:extLst>
      <p:ext uri="{BB962C8B-B14F-4D97-AF65-F5344CB8AC3E}">
        <p14:creationId xmlns:p14="http://schemas.microsoft.com/office/powerpoint/2010/main" val="352589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09452" y="524611"/>
            <a:ext cx="10058400" cy="1461734"/>
          </a:xfrm>
        </p:spPr>
        <p:txBody>
          <a:bodyPr vert="horz" lIns="91440" tIns="45720" rIns="91440" bIns="45720" rtlCol="0" anchor="ctr">
            <a:noAutofit/>
          </a:bodyPr>
          <a:lstStyle/>
          <a:p>
            <a:pPr lvl="0">
              <a:lnSpc>
                <a:spcPct val="107000"/>
              </a:lnSpc>
              <a:spcAft>
                <a:spcPts val="800"/>
              </a:spcAft>
            </a:pPr>
            <a:r>
              <a:rPr lang="en-IN" sz="2800" b="1" i="1" dirty="0">
                <a:solidFill>
                  <a:schemeClr val="tx1"/>
                </a:solidFill>
                <a:latin typeface="Cambria" panose="02040503050406030204" pitchFamily="18" charset="0"/>
                <a:ea typeface="Cambria" panose="02040503050406030204" pitchFamily="18" charset="0"/>
              </a:rPr>
              <a:t>Which products have the highest and lowest profit margins?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1D2ABA8F-ACB7-8A98-6E40-2C5E27B47074}"/>
              </a:ext>
            </a:extLst>
          </p:cNvPr>
          <p:cNvPicPr>
            <a:picLocks noChangeAspect="1"/>
          </p:cNvPicPr>
          <p:nvPr/>
        </p:nvPicPr>
        <p:blipFill>
          <a:blip r:embed="rId2"/>
          <a:stretch>
            <a:fillRect/>
          </a:stretch>
        </p:blipFill>
        <p:spPr>
          <a:xfrm>
            <a:off x="358092" y="2211355"/>
            <a:ext cx="5890129" cy="1643261"/>
          </a:xfrm>
          <a:prstGeom prst="rect">
            <a:avLst/>
          </a:prstGeom>
        </p:spPr>
      </p:pic>
      <p:pic>
        <p:nvPicPr>
          <p:cNvPr id="6" name="Picture 5">
            <a:extLst>
              <a:ext uri="{FF2B5EF4-FFF2-40B4-BE49-F238E27FC236}">
                <a16:creationId xmlns:a16="http://schemas.microsoft.com/office/drawing/2014/main" id="{F1BDC69C-465F-E960-D8BE-B174F0DA1597}"/>
              </a:ext>
            </a:extLst>
          </p:cNvPr>
          <p:cNvPicPr>
            <a:picLocks noChangeAspect="1"/>
          </p:cNvPicPr>
          <p:nvPr/>
        </p:nvPicPr>
        <p:blipFill>
          <a:blip r:embed="rId3"/>
          <a:stretch>
            <a:fillRect/>
          </a:stretch>
        </p:blipFill>
        <p:spPr>
          <a:xfrm>
            <a:off x="7106019" y="3275437"/>
            <a:ext cx="4229690" cy="3057952"/>
          </a:xfrm>
          <a:prstGeom prst="rect">
            <a:avLst/>
          </a:prstGeom>
        </p:spPr>
      </p:pic>
    </p:spTree>
    <p:extLst>
      <p:ext uri="{BB962C8B-B14F-4D97-AF65-F5344CB8AC3E}">
        <p14:creationId xmlns:p14="http://schemas.microsoft.com/office/powerpoint/2010/main" val="743638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332756" y="786944"/>
            <a:ext cx="10720288" cy="1461734"/>
          </a:xfrm>
        </p:spPr>
        <p:txBody>
          <a:bodyPr vert="horz" lIns="91440" tIns="45720" rIns="91440" bIns="45720" rtlCol="0" anchor="ctr">
            <a:noAutofit/>
          </a:bodyPr>
          <a:lstStyle/>
          <a:p>
            <a:pPr lvl="0">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2800" b="1" i="1" dirty="0">
                <a:solidFill>
                  <a:schemeClr val="tx1"/>
                </a:solidFill>
                <a:latin typeface="Cambria" panose="02040503050406030204" pitchFamily="18" charset="0"/>
                <a:ea typeface="Cambria" panose="02040503050406030204" pitchFamily="18" charset="0"/>
              </a:rPr>
              <a:t>What are the total sales and total profit for each product category?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7F5D04CE-4693-78B0-FB81-87775673D258}"/>
              </a:ext>
            </a:extLst>
          </p:cNvPr>
          <p:cNvPicPr>
            <a:picLocks noChangeAspect="1"/>
          </p:cNvPicPr>
          <p:nvPr/>
        </p:nvPicPr>
        <p:blipFill>
          <a:blip r:embed="rId2"/>
          <a:stretch>
            <a:fillRect/>
          </a:stretch>
        </p:blipFill>
        <p:spPr>
          <a:xfrm>
            <a:off x="435392" y="2509935"/>
            <a:ext cx="5704530" cy="1562092"/>
          </a:xfrm>
          <a:prstGeom prst="rect">
            <a:avLst/>
          </a:prstGeom>
        </p:spPr>
      </p:pic>
      <p:pic>
        <p:nvPicPr>
          <p:cNvPr id="6" name="Picture 5">
            <a:extLst>
              <a:ext uri="{FF2B5EF4-FFF2-40B4-BE49-F238E27FC236}">
                <a16:creationId xmlns:a16="http://schemas.microsoft.com/office/drawing/2014/main" id="{4E62AFDC-36C2-03D2-13BD-523C53521C7C}"/>
              </a:ext>
            </a:extLst>
          </p:cNvPr>
          <p:cNvPicPr>
            <a:picLocks noChangeAspect="1"/>
          </p:cNvPicPr>
          <p:nvPr/>
        </p:nvPicPr>
        <p:blipFill>
          <a:blip r:embed="rId3"/>
          <a:stretch>
            <a:fillRect/>
          </a:stretch>
        </p:blipFill>
        <p:spPr>
          <a:xfrm>
            <a:off x="6573807" y="3656823"/>
            <a:ext cx="5224320" cy="1905000"/>
          </a:xfrm>
          <a:prstGeom prst="rect">
            <a:avLst/>
          </a:prstGeom>
        </p:spPr>
      </p:pic>
    </p:spTree>
    <p:extLst>
      <p:ext uri="{BB962C8B-B14F-4D97-AF65-F5344CB8AC3E}">
        <p14:creationId xmlns:p14="http://schemas.microsoft.com/office/powerpoint/2010/main" val="1101096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727788" y="610054"/>
            <a:ext cx="10903753" cy="1461734"/>
          </a:xfrm>
        </p:spPr>
        <p:txBody>
          <a:bodyPr vert="horz" lIns="91440" tIns="45720" rIns="91440" bIns="45720" rtlCol="0" anchor="ctr">
            <a:noAutofit/>
          </a:bodyPr>
          <a:lstStyle/>
          <a:p>
            <a:pPr lvl="0">
              <a:lnSpc>
                <a:spcPct val="107000"/>
              </a:lnSpc>
              <a:spcAft>
                <a:spcPts val="800"/>
              </a:spcAft>
            </a:pPr>
            <a:r>
              <a:rPr lang="en-IN" sz="2800" b="1" i="1" dirty="0">
                <a:solidFill>
                  <a:schemeClr val="tx1"/>
                </a:solidFill>
                <a:latin typeface="Cambria" panose="02040503050406030204" pitchFamily="18" charset="0"/>
                <a:ea typeface="Cambria" panose="02040503050406030204" pitchFamily="18" charset="0"/>
              </a:rPr>
              <a:t>How does the quantity sold vary across different customer segments?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3DD3B27F-0368-D1CC-B187-0315CF297C10}"/>
              </a:ext>
            </a:extLst>
          </p:cNvPr>
          <p:cNvPicPr>
            <a:picLocks noChangeAspect="1"/>
          </p:cNvPicPr>
          <p:nvPr/>
        </p:nvPicPr>
        <p:blipFill>
          <a:blip r:embed="rId2"/>
          <a:stretch>
            <a:fillRect/>
          </a:stretch>
        </p:blipFill>
        <p:spPr>
          <a:xfrm>
            <a:off x="602757" y="2781119"/>
            <a:ext cx="5332341" cy="1295581"/>
          </a:xfrm>
          <a:prstGeom prst="rect">
            <a:avLst/>
          </a:prstGeom>
        </p:spPr>
      </p:pic>
      <p:pic>
        <p:nvPicPr>
          <p:cNvPr id="6" name="Picture 5">
            <a:extLst>
              <a:ext uri="{FF2B5EF4-FFF2-40B4-BE49-F238E27FC236}">
                <a16:creationId xmlns:a16="http://schemas.microsoft.com/office/drawing/2014/main" id="{2187DBAD-8829-4069-6BB4-AE20FDC2BCDF}"/>
              </a:ext>
            </a:extLst>
          </p:cNvPr>
          <p:cNvPicPr>
            <a:picLocks noChangeAspect="1"/>
          </p:cNvPicPr>
          <p:nvPr/>
        </p:nvPicPr>
        <p:blipFill>
          <a:blip r:embed="rId3"/>
          <a:stretch>
            <a:fillRect/>
          </a:stretch>
        </p:blipFill>
        <p:spPr>
          <a:xfrm>
            <a:off x="7198973" y="3200401"/>
            <a:ext cx="3904064" cy="1996063"/>
          </a:xfrm>
          <a:prstGeom prst="rect">
            <a:avLst/>
          </a:prstGeom>
        </p:spPr>
      </p:pic>
    </p:spTree>
    <p:extLst>
      <p:ext uri="{BB962C8B-B14F-4D97-AF65-F5344CB8AC3E}">
        <p14:creationId xmlns:p14="http://schemas.microsoft.com/office/powerpoint/2010/main" val="2799048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73724" y="737119"/>
            <a:ext cx="5636107" cy="1884781"/>
          </a:xfrm>
        </p:spPr>
        <p:txBody>
          <a:bodyPr>
            <a:noAutofit/>
          </a:bodyPr>
          <a:lstStyle/>
          <a:p>
            <a:pPr algn="ctr"/>
            <a:r>
              <a:rPr lang="en-US" sz="4000" dirty="0"/>
              <a:t>4.Profit Analysis</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A7697F0-D663-27CB-429F-60E4FEBD7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9233" y="2567304"/>
            <a:ext cx="2585087" cy="1723392"/>
          </a:xfrm>
          <a:prstGeom prst="rect">
            <a:avLst/>
          </a:prstGeom>
        </p:spPr>
      </p:pic>
    </p:spTree>
    <p:extLst>
      <p:ext uri="{BB962C8B-B14F-4D97-AF65-F5344CB8AC3E}">
        <p14:creationId xmlns:p14="http://schemas.microsoft.com/office/powerpoint/2010/main" val="4123130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82675" y="189118"/>
            <a:ext cx="10058400" cy="1461734"/>
          </a:xfrm>
        </p:spPr>
        <p:txBody>
          <a:bodyPr vert="horz" lIns="91440" tIns="45720" rIns="91440" bIns="45720" rtlCol="0" anchor="ctr">
            <a:noAutofit/>
          </a:bodyPr>
          <a:lstStyle/>
          <a:p>
            <a:pPr lvl="0">
              <a:lnSpc>
                <a:spcPct val="107000"/>
              </a:lnSpc>
              <a:spcAft>
                <a:spcPts val="800"/>
              </a:spcAft>
            </a:pPr>
            <a:r>
              <a:rPr lang="en-IN" sz="2800" b="1" i="1" dirty="0">
                <a:solidFill>
                  <a:schemeClr val="tx1"/>
                </a:solidFill>
                <a:latin typeface="Cambria" panose="02040503050406030204" pitchFamily="18" charset="0"/>
                <a:ea typeface="Cambria" panose="02040503050406030204" pitchFamily="18" charset="0"/>
              </a:rPr>
              <a:t>What is the profit margin for each product?</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85E7F70F-BC18-C0BD-5326-9F338232F80B}"/>
              </a:ext>
            </a:extLst>
          </p:cNvPr>
          <p:cNvPicPr>
            <a:picLocks noChangeAspect="1"/>
          </p:cNvPicPr>
          <p:nvPr/>
        </p:nvPicPr>
        <p:blipFill>
          <a:blip r:embed="rId2"/>
          <a:stretch>
            <a:fillRect/>
          </a:stretch>
        </p:blipFill>
        <p:spPr>
          <a:xfrm>
            <a:off x="460712" y="1848925"/>
            <a:ext cx="6361765" cy="1342144"/>
          </a:xfrm>
          <a:prstGeom prst="rect">
            <a:avLst/>
          </a:prstGeom>
        </p:spPr>
      </p:pic>
      <p:pic>
        <p:nvPicPr>
          <p:cNvPr id="6" name="Picture 5">
            <a:extLst>
              <a:ext uri="{FF2B5EF4-FFF2-40B4-BE49-F238E27FC236}">
                <a16:creationId xmlns:a16="http://schemas.microsoft.com/office/drawing/2014/main" id="{F0171D86-2777-E7FF-BC84-E63FCBCFF435}"/>
              </a:ext>
            </a:extLst>
          </p:cNvPr>
          <p:cNvPicPr>
            <a:picLocks noChangeAspect="1"/>
          </p:cNvPicPr>
          <p:nvPr/>
        </p:nvPicPr>
        <p:blipFill>
          <a:blip r:embed="rId3"/>
          <a:stretch>
            <a:fillRect/>
          </a:stretch>
        </p:blipFill>
        <p:spPr>
          <a:xfrm>
            <a:off x="5323177" y="3499777"/>
            <a:ext cx="6495477" cy="2347949"/>
          </a:xfrm>
          <a:prstGeom prst="rect">
            <a:avLst/>
          </a:prstGeom>
        </p:spPr>
      </p:pic>
    </p:spTree>
    <p:extLst>
      <p:ext uri="{BB962C8B-B14F-4D97-AF65-F5344CB8AC3E}">
        <p14:creationId xmlns:p14="http://schemas.microsoft.com/office/powerpoint/2010/main" val="19784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537443" y="1645360"/>
            <a:ext cx="10183430" cy="958131"/>
          </a:xfrm>
        </p:spPr>
        <p:txBody>
          <a:bodyPr anchor="ctr">
            <a:noAutofit/>
          </a:bodyPr>
          <a:lstStyle/>
          <a:p>
            <a:pPr>
              <a:lnSpc>
                <a:spcPct val="107000"/>
              </a:lnSpc>
              <a:spcAft>
                <a:spcPts val="800"/>
              </a:spcAft>
            </a:pPr>
            <a:r>
              <a:rPr lang="en-IN" sz="3200" b="1" i="1" dirty="0">
                <a:solidFill>
                  <a:schemeClr val="tx1"/>
                </a:solidFill>
              </a:rPr>
              <a:t> Problem Statement:</a:t>
            </a:r>
            <a:br>
              <a:rPr lang="en-IN" sz="3200" b="1" i="1" dirty="0">
                <a:solidFill>
                  <a:schemeClr val="tx1"/>
                </a:solidFill>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i="1" dirty="0">
                <a:solidFill>
                  <a:schemeClr val="tx1"/>
                </a:solidFill>
              </a:rPr>
              <a:t>You are working as a data analyst for a retail company. Your goal is to analyze sales data to provide insights into the performance of different regions, products, and customer segments using SQL. This project aims to extract and manipulate data to uncover valuable insights and trends.</a:t>
            </a:r>
            <a:endParaRPr lang="en-IN" sz="2000" i="1" dirty="0">
              <a:solidFill>
                <a:schemeClr val="tx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8513F3B2-33E1-64DE-1616-992320592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093" y="3374602"/>
            <a:ext cx="6232849" cy="3116425"/>
          </a:xfrm>
          <a:prstGeom prst="rect">
            <a:avLst/>
          </a:prstGeom>
        </p:spPr>
      </p:pic>
    </p:spTree>
    <p:extLst>
      <p:ext uri="{BB962C8B-B14F-4D97-AF65-F5344CB8AC3E}">
        <p14:creationId xmlns:p14="http://schemas.microsoft.com/office/powerpoint/2010/main" val="2502946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24204" y="660640"/>
            <a:ext cx="10058400" cy="1461734"/>
          </a:xfrm>
        </p:spPr>
        <p:txBody>
          <a:bodyPr vert="horz" lIns="91440" tIns="45720" rIns="91440" bIns="45720" rtlCol="0" anchor="ctr">
            <a:noAutofit/>
          </a:bodyPr>
          <a:lstStyle/>
          <a:p>
            <a:pPr lvl="0">
              <a:lnSpc>
                <a:spcPct val="107000"/>
              </a:lnSpc>
              <a:spcAft>
                <a:spcPts val="800"/>
              </a:spcAft>
            </a:pPr>
            <a:r>
              <a:rPr lang="en-IN" sz="2800" b="1" i="1" dirty="0">
                <a:solidFill>
                  <a:schemeClr val="tx1"/>
                </a:solidFill>
                <a:latin typeface="Cambria" panose="02040503050406030204" pitchFamily="18" charset="0"/>
                <a:ea typeface="Cambria" panose="02040503050406030204" pitchFamily="18" charset="0"/>
              </a:rPr>
              <a:t>Which regions have the highest and lowest profit margins?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20E9C45F-9B71-CCD7-2BD8-971CC6BC38D3}"/>
              </a:ext>
            </a:extLst>
          </p:cNvPr>
          <p:cNvPicPr>
            <a:picLocks noChangeAspect="1"/>
          </p:cNvPicPr>
          <p:nvPr/>
        </p:nvPicPr>
        <p:blipFill>
          <a:blip r:embed="rId2"/>
          <a:stretch>
            <a:fillRect/>
          </a:stretch>
        </p:blipFill>
        <p:spPr>
          <a:xfrm>
            <a:off x="715336" y="2451104"/>
            <a:ext cx="5138068" cy="1844435"/>
          </a:xfrm>
          <a:prstGeom prst="rect">
            <a:avLst/>
          </a:prstGeom>
        </p:spPr>
      </p:pic>
      <p:pic>
        <p:nvPicPr>
          <p:cNvPr id="6" name="Picture 5">
            <a:extLst>
              <a:ext uri="{FF2B5EF4-FFF2-40B4-BE49-F238E27FC236}">
                <a16:creationId xmlns:a16="http://schemas.microsoft.com/office/drawing/2014/main" id="{03B373BC-9FF5-FA3A-3B74-9B2A303D85EC}"/>
              </a:ext>
            </a:extLst>
          </p:cNvPr>
          <p:cNvPicPr>
            <a:picLocks noChangeAspect="1"/>
          </p:cNvPicPr>
          <p:nvPr/>
        </p:nvPicPr>
        <p:blipFill>
          <a:blip r:embed="rId3"/>
          <a:stretch>
            <a:fillRect/>
          </a:stretch>
        </p:blipFill>
        <p:spPr>
          <a:xfrm>
            <a:off x="6263951" y="3897662"/>
            <a:ext cx="4761100" cy="2007838"/>
          </a:xfrm>
          <a:prstGeom prst="rect">
            <a:avLst/>
          </a:prstGeom>
        </p:spPr>
      </p:pic>
    </p:spTree>
    <p:extLst>
      <p:ext uri="{BB962C8B-B14F-4D97-AF65-F5344CB8AC3E}">
        <p14:creationId xmlns:p14="http://schemas.microsoft.com/office/powerpoint/2010/main" val="1913853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40079" y="442825"/>
            <a:ext cx="11144483" cy="1385976"/>
          </a:xfrm>
        </p:spPr>
        <p:txBody>
          <a:bodyPr vert="horz" lIns="91440" tIns="45720" rIns="91440" bIns="45720" rtlCol="0" anchor="ctr">
            <a:noAutofit/>
          </a:bodyPr>
          <a:lstStyle/>
          <a:p>
            <a:pPr lvl="0">
              <a:lnSpc>
                <a:spcPct val="107000"/>
              </a:lnSpc>
              <a:spcAft>
                <a:spcPts val="800"/>
              </a:spcAft>
            </a:pPr>
            <a:r>
              <a:rPr lang="en-IN" sz="2800" b="1" i="1" dirty="0">
                <a:solidFill>
                  <a:schemeClr val="tx1"/>
                </a:solidFill>
                <a:latin typeface="Cambria" panose="02040503050406030204" pitchFamily="18" charset="0"/>
                <a:ea typeface="Cambria" panose="02040503050406030204" pitchFamily="18" charset="0"/>
              </a:rPr>
              <a:t>Which products and categories have negative profit margins, and what might be the reasons?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B5B09479-983A-FECC-A1E8-ACFBEA5E4B20}"/>
              </a:ext>
            </a:extLst>
          </p:cNvPr>
          <p:cNvPicPr>
            <a:picLocks noChangeAspect="1"/>
          </p:cNvPicPr>
          <p:nvPr/>
        </p:nvPicPr>
        <p:blipFill>
          <a:blip r:embed="rId2"/>
          <a:stretch>
            <a:fillRect/>
          </a:stretch>
        </p:blipFill>
        <p:spPr>
          <a:xfrm>
            <a:off x="640079" y="2271626"/>
            <a:ext cx="4394076" cy="1783103"/>
          </a:xfrm>
          <a:prstGeom prst="rect">
            <a:avLst/>
          </a:prstGeom>
        </p:spPr>
      </p:pic>
      <p:pic>
        <p:nvPicPr>
          <p:cNvPr id="6" name="Picture 5">
            <a:extLst>
              <a:ext uri="{FF2B5EF4-FFF2-40B4-BE49-F238E27FC236}">
                <a16:creationId xmlns:a16="http://schemas.microsoft.com/office/drawing/2014/main" id="{88C108D0-C85F-95F5-EAEE-D555B3081A48}"/>
              </a:ext>
            </a:extLst>
          </p:cNvPr>
          <p:cNvPicPr>
            <a:picLocks noChangeAspect="1"/>
          </p:cNvPicPr>
          <p:nvPr/>
        </p:nvPicPr>
        <p:blipFill>
          <a:blip r:embed="rId3"/>
          <a:stretch>
            <a:fillRect/>
          </a:stretch>
        </p:blipFill>
        <p:spPr>
          <a:xfrm>
            <a:off x="5575035" y="3410313"/>
            <a:ext cx="6103861" cy="2495187"/>
          </a:xfrm>
          <a:prstGeom prst="rect">
            <a:avLst/>
          </a:prstGeom>
        </p:spPr>
      </p:pic>
    </p:spTree>
    <p:extLst>
      <p:ext uri="{BB962C8B-B14F-4D97-AF65-F5344CB8AC3E}">
        <p14:creationId xmlns:p14="http://schemas.microsoft.com/office/powerpoint/2010/main" val="1955444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31344D70-B046-8F23-32EA-7FC72EF51556}"/>
              </a:ext>
            </a:extLst>
          </p:cNvPr>
          <p:cNvSpPr txBox="1">
            <a:spLocks/>
          </p:cNvSpPr>
          <p:nvPr/>
        </p:nvSpPr>
        <p:spPr>
          <a:xfrm>
            <a:off x="756598" y="2881346"/>
            <a:ext cx="10058400" cy="146173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8000" i="0" kern="1200" spc="-50" baseline="0">
                <a:solidFill>
                  <a:schemeClr val="tx1">
                    <a:lumMod val="85000"/>
                    <a:lumOff val="15000"/>
                  </a:schemeClr>
                </a:solidFill>
                <a:latin typeface="+mj-lt"/>
                <a:ea typeface="+mj-ea"/>
                <a:cs typeface="+mj-cs"/>
              </a:defRPr>
            </a:lvl1pPr>
          </a:lstStyle>
          <a:p>
            <a:r>
              <a:rPr lang="en-US" sz="3200" b="1" i="1" dirty="0">
                <a:solidFill>
                  <a:schemeClr val="tx1"/>
                </a:solidFill>
              </a:rPr>
              <a:t>LinkedIn</a:t>
            </a:r>
            <a:r>
              <a:rPr lang="en-US" sz="3200" i="1" dirty="0">
                <a:solidFill>
                  <a:schemeClr val="tx1"/>
                </a:solidFill>
              </a:rPr>
              <a:t> : </a:t>
            </a:r>
            <a:r>
              <a:rPr lang="en-US" sz="3200" i="1" dirty="0">
                <a:solidFill>
                  <a:schemeClr val="tx1"/>
                </a:solidFill>
                <a:hlinkClick r:id="rId2">
                  <a:extLst>
                    <a:ext uri="{A12FA001-AC4F-418D-AE19-62706E023703}">
                      <ahyp:hlinkClr xmlns:ahyp="http://schemas.microsoft.com/office/drawing/2018/hyperlinkcolor" val="tx"/>
                    </a:ext>
                  </a:extLst>
                </a:hlinkClick>
              </a:rPr>
              <a:t>LinkedIn Profile</a:t>
            </a:r>
            <a:endParaRPr lang="en-US" sz="3200" i="1" dirty="0">
              <a:solidFill>
                <a:schemeClr val="tx1"/>
              </a:solidFill>
            </a:endParaRPr>
          </a:p>
          <a:p>
            <a:endParaRPr lang="en-US" sz="3200" i="1" dirty="0">
              <a:solidFill>
                <a:schemeClr val="tx1"/>
              </a:solidFill>
            </a:endParaRPr>
          </a:p>
          <a:p>
            <a:r>
              <a:rPr lang="en-US" sz="3200" b="1" i="1" dirty="0">
                <a:solidFill>
                  <a:schemeClr val="tx1"/>
                </a:solidFill>
              </a:rPr>
              <a:t>Twitter </a:t>
            </a:r>
            <a:r>
              <a:rPr lang="en-US" sz="3200" i="1" dirty="0">
                <a:solidFill>
                  <a:schemeClr val="tx1"/>
                </a:solidFill>
              </a:rPr>
              <a:t>: </a:t>
            </a:r>
            <a:r>
              <a:rPr lang="en-US" sz="3200" i="1" dirty="0">
                <a:solidFill>
                  <a:schemeClr val="tx1"/>
                </a:solidFill>
                <a:hlinkClick r:id="rId3">
                  <a:extLst>
                    <a:ext uri="{A12FA001-AC4F-418D-AE19-62706E023703}">
                      <ahyp:hlinkClr xmlns:ahyp="http://schemas.microsoft.com/office/drawing/2018/hyperlinkcolor" val="tx"/>
                    </a:ext>
                  </a:extLst>
                </a:hlinkClick>
              </a:rPr>
              <a:t>Twitter Profile</a:t>
            </a:r>
            <a:endParaRPr lang="en-US" sz="3200" i="1" dirty="0">
              <a:solidFill>
                <a:schemeClr val="tx1"/>
              </a:solidFill>
            </a:endParaRPr>
          </a:p>
          <a:p>
            <a:endParaRPr lang="en-US" sz="3200" i="1" dirty="0">
              <a:solidFill>
                <a:schemeClr val="tx1"/>
              </a:solidFill>
            </a:endParaRPr>
          </a:p>
          <a:p>
            <a:r>
              <a:rPr lang="en-US" sz="3200" b="1" i="1" dirty="0" err="1">
                <a:solidFill>
                  <a:schemeClr val="tx1"/>
                </a:solidFill>
              </a:rPr>
              <a:t>Github</a:t>
            </a:r>
            <a:r>
              <a:rPr lang="en-US" sz="3200" i="1" dirty="0">
                <a:solidFill>
                  <a:schemeClr val="tx1"/>
                </a:solidFill>
              </a:rPr>
              <a:t> : </a:t>
            </a:r>
            <a:r>
              <a:rPr lang="en-US" sz="3200" i="1" dirty="0" err="1">
                <a:solidFill>
                  <a:schemeClr val="tx1"/>
                </a:solidFill>
                <a:hlinkClick r:id="rId4">
                  <a:extLst>
                    <a:ext uri="{A12FA001-AC4F-418D-AE19-62706E023703}">
                      <ahyp:hlinkClr xmlns:ahyp="http://schemas.microsoft.com/office/drawing/2018/hyperlinkcolor" val="tx"/>
                    </a:ext>
                  </a:extLst>
                </a:hlinkClick>
              </a:rPr>
              <a:t>Github</a:t>
            </a:r>
            <a:r>
              <a:rPr lang="en-US" sz="3200" i="1" dirty="0">
                <a:solidFill>
                  <a:schemeClr val="tx1"/>
                </a:solidFill>
                <a:hlinkClick r:id="rId4">
                  <a:extLst>
                    <a:ext uri="{A12FA001-AC4F-418D-AE19-62706E023703}">
                      <ahyp:hlinkClr xmlns:ahyp="http://schemas.microsoft.com/office/drawing/2018/hyperlinkcolor" val="tx"/>
                    </a:ext>
                  </a:extLst>
                </a:hlinkClick>
              </a:rPr>
              <a:t> Profile</a:t>
            </a:r>
            <a:endParaRPr lang="en-US" sz="3200" i="1" dirty="0">
              <a:solidFill>
                <a:schemeClr val="tx1"/>
              </a:solidFill>
            </a:endParaRPr>
          </a:p>
        </p:txBody>
      </p:sp>
      <p:pic>
        <p:nvPicPr>
          <p:cNvPr id="12" name="Picture 11">
            <a:extLst>
              <a:ext uri="{FF2B5EF4-FFF2-40B4-BE49-F238E27FC236}">
                <a16:creationId xmlns:a16="http://schemas.microsoft.com/office/drawing/2014/main" id="{DD8771B4-D57D-4CDC-E334-41668D8A09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3573" y="382035"/>
            <a:ext cx="4743511" cy="1563304"/>
          </a:xfrm>
          <a:prstGeom prst="rect">
            <a:avLst/>
          </a:prstGeom>
        </p:spPr>
      </p:pic>
    </p:spTree>
    <p:extLst>
      <p:ext uri="{BB962C8B-B14F-4D97-AF65-F5344CB8AC3E}">
        <p14:creationId xmlns:p14="http://schemas.microsoft.com/office/powerpoint/2010/main" val="192080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429208" y="270588"/>
            <a:ext cx="11001086" cy="4562669"/>
          </a:xfrm>
        </p:spPr>
        <p:txBody>
          <a:bodyPr anchor="ctr">
            <a:noAutofit/>
          </a:bodyPr>
          <a:lstStyle/>
          <a:p>
            <a:r>
              <a:rPr lang="en-US" sz="3200" b="1" i="1" dirty="0">
                <a:solidFill>
                  <a:schemeClr val="tx1"/>
                </a:solidFill>
              </a:rPr>
              <a:t>Overview: </a:t>
            </a:r>
            <a:br>
              <a:rPr lang="en-US" sz="2400" i="1" dirty="0">
                <a:solidFill>
                  <a:schemeClr val="tx1"/>
                </a:solidFill>
              </a:rPr>
            </a:br>
            <a:br>
              <a:rPr lang="en-US" sz="2000" i="1" dirty="0">
                <a:solidFill>
                  <a:schemeClr val="tx1"/>
                </a:solidFill>
              </a:rPr>
            </a:br>
            <a:r>
              <a:rPr lang="en-US" sz="2000" i="1" dirty="0">
                <a:solidFill>
                  <a:schemeClr val="tx1"/>
                </a:solidFill>
              </a:rPr>
              <a:t>This presentation examines the sales performance of a retail company through detailed SQL analysis. We explore key metrics, customer insights, and profitability across different product categories and regions.</a:t>
            </a:r>
            <a:br>
              <a:rPr lang="en-US" sz="2400" i="1" dirty="0">
                <a:solidFill>
                  <a:schemeClr val="tx1"/>
                </a:solidFill>
              </a:rPr>
            </a:br>
            <a:br>
              <a:rPr lang="en-US" sz="3200" b="1" i="1" dirty="0">
                <a:solidFill>
                  <a:schemeClr val="tx1"/>
                </a:solidFill>
              </a:rPr>
            </a:br>
            <a:r>
              <a:rPr lang="en-US" sz="3200" b="1" i="1" dirty="0">
                <a:solidFill>
                  <a:schemeClr val="tx1"/>
                </a:solidFill>
              </a:rPr>
              <a:t>Key Objectives:</a:t>
            </a:r>
            <a:br>
              <a:rPr lang="en-US" sz="2400" i="1" dirty="0">
                <a:solidFill>
                  <a:schemeClr val="tx1"/>
                </a:solidFill>
              </a:rPr>
            </a:br>
            <a:br>
              <a:rPr lang="en-US" sz="2400" i="1" dirty="0">
                <a:solidFill>
                  <a:schemeClr val="tx1"/>
                </a:solidFill>
              </a:rPr>
            </a:br>
            <a:r>
              <a:rPr lang="en-US" sz="2000" i="1" dirty="0">
                <a:solidFill>
                  <a:schemeClr val="tx1"/>
                </a:solidFill>
              </a:rPr>
              <a:t>Analyze total sales, profit margins, and average order values by region.</a:t>
            </a:r>
            <a:br>
              <a:rPr lang="en-US" sz="2000" i="1" dirty="0">
                <a:solidFill>
                  <a:schemeClr val="tx1"/>
                </a:solidFill>
              </a:rPr>
            </a:br>
            <a:r>
              <a:rPr lang="en-US" sz="2000" i="1" dirty="0">
                <a:solidFill>
                  <a:schemeClr val="tx1"/>
                </a:solidFill>
              </a:rPr>
              <a:t>Identify top-performing products based on sales and profit.</a:t>
            </a:r>
            <a:br>
              <a:rPr lang="en-US" sz="2000" i="1" dirty="0">
                <a:solidFill>
                  <a:schemeClr val="tx1"/>
                </a:solidFill>
              </a:rPr>
            </a:br>
            <a:r>
              <a:rPr lang="en-US" sz="2000" i="1" dirty="0">
                <a:solidFill>
                  <a:schemeClr val="tx1"/>
                </a:solidFill>
              </a:rPr>
              <a:t>Understand customer behavior and segmentation through SQL-derived insights.</a:t>
            </a:r>
            <a:endParaRPr lang="en-US" sz="2400" i="1" dirty="0">
              <a:solidFill>
                <a:schemeClr val="tx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EB01A27-F3E5-FB67-1AD7-8BA890977D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0335" y="2217187"/>
            <a:ext cx="2423626" cy="2423626"/>
          </a:xfrm>
          <a:prstGeom prst="rect">
            <a:avLst/>
          </a:prstGeom>
        </p:spPr>
      </p:pic>
    </p:spTree>
    <p:extLst>
      <p:ext uri="{BB962C8B-B14F-4D97-AF65-F5344CB8AC3E}">
        <p14:creationId xmlns:p14="http://schemas.microsoft.com/office/powerpoint/2010/main" val="3780986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73724" y="737119"/>
            <a:ext cx="5636107" cy="1884781"/>
          </a:xfrm>
        </p:spPr>
        <p:txBody>
          <a:bodyPr>
            <a:noAutofit/>
          </a:bodyPr>
          <a:lstStyle/>
          <a:p>
            <a:pPr algn="ctr"/>
            <a:r>
              <a:rPr lang="en-US" sz="4000" dirty="0"/>
              <a:t>1.Sales Analysis</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743B0F2-B6A7-DF9B-B308-8AA6C949E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6689" y="2621900"/>
            <a:ext cx="1670176" cy="1670176"/>
          </a:xfrm>
          <a:prstGeom prst="rect">
            <a:avLst/>
          </a:prstGeom>
        </p:spPr>
      </p:pic>
    </p:spTree>
    <p:extLst>
      <p:ext uri="{BB962C8B-B14F-4D97-AF65-F5344CB8AC3E}">
        <p14:creationId xmlns:p14="http://schemas.microsoft.com/office/powerpoint/2010/main" val="4212739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98579" y="585622"/>
            <a:ext cx="11420670" cy="1905000"/>
          </a:xfrm>
        </p:spPr>
        <p:txBody>
          <a:bodyPr anchor="ctr">
            <a:noAutofit/>
          </a:bodyPr>
          <a:lstStyle/>
          <a:p>
            <a:pPr algn="ctr"/>
            <a:r>
              <a:rPr lang="en-US" sz="2800" b="1" i="1" dirty="0">
                <a:solidFill>
                  <a:schemeClr val="tx1"/>
                </a:solidFill>
                <a:latin typeface="Cambria" panose="02040503050406030204" pitchFamily="18" charset="0"/>
                <a:ea typeface="Cambria" panose="02040503050406030204" pitchFamily="18" charset="0"/>
              </a:rPr>
              <a:t>What are the total sales, total profit, and average order value by region?</a:t>
            </a:r>
            <a:br>
              <a:rPr lang="en-US" sz="3200" b="1" i="1" dirty="0">
                <a:solidFill>
                  <a:schemeClr val="tx1"/>
                </a:solidFill>
              </a:rPr>
            </a:br>
            <a:br>
              <a:rPr lang="en-US" sz="3200" b="1" i="1" dirty="0">
                <a:solidFill>
                  <a:schemeClr val="tx1"/>
                </a:solidFill>
              </a:rPr>
            </a:br>
            <a:br>
              <a:rPr lang="en-IN" sz="18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200" b="1" i="1" dirty="0">
              <a:solidFill>
                <a:schemeClr val="tx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65CD53EA-A1E4-5003-443D-9E8E35305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579" y="2093561"/>
            <a:ext cx="5328157" cy="1469450"/>
          </a:xfrm>
          <a:prstGeom prst="rect">
            <a:avLst/>
          </a:prstGeom>
        </p:spPr>
      </p:pic>
      <p:pic>
        <p:nvPicPr>
          <p:cNvPr id="14" name="Picture 13">
            <a:extLst>
              <a:ext uri="{FF2B5EF4-FFF2-40B4-BE49-F238E27FC236}">
                <a16:creationId xmlns:a16="http://schemas.microsoft.com/office/drawing/2014/main" id="{7701341D-7533-D2ED-A541-44E151B1D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2370" y="3225423"/>
            <a:ext cx="4755502" cy="1527832"/>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6783" y="417112"/>
            <a:ext cx="10058400" cy="1247130"/>
          </a:xfrm>
        </p:spPr>
        <p:txBody>
          <a:bodyPr vert="horz" lIns="91440" tIns="45720" rIns="91440" bIns="45720" rtlCol="0" anchor="ctr">
            <a:noAutofit/>
          </a:bodyPr>
          <a:lstStyle/>
          <a:p>
            <a:r>
              <a:rPr lang="en-IN" sz="2800" b="1" i="1" dirty="0">
                <a:solidFill>
                  <a:schemeClr val="tx1"/>
                </a:solidFill>
                <a:latin typeface="Cambria" panose="02040503050406030204" pitchFamily="18" charset="0"/>
                <a:ea typeface="Cambria" panose="02040503050406030204" pitchFamily="18" charset="0"/>
              </a:rPr>
              <a:t>Who are the top 10 products by total sales and profit?</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64D4847A-71BD-F153-1A6A-650B37C93BFD}"/>
              </a:ext>
            </a:extLst>
          </p:cNvPr>
          <p:cNvPicPr>
            <a:picLocks noChangeAspect="1"/>
          </p:cNvPicPr>
          <p:nvPr/>
        </p:nvPicPr>
        <p:blipFill>
          <a:blip r:embed="rId2"/>
          <a:stretch>
            <a:fillRect/>
          </a:stretch>
        </p:blipFill>
        <p:spPr>
          <a:xfrm>
            <a:off x="225489" y="1838777"/>
            <a:ext cx="5046307" cy="2065357"/>
          </a:xfrm>
          <a:prstGeom prst="rect">
            <a:avLst/>
          </a:prstGeom>
        </p:spPr>
      </p:pic>
      <p:pic>
        <p:nvPicPr>
          <p:cNvPr id="7" name="Picture 6">
            <a:extLst>
              <a:ext uri="{FF2B5EF4-FFF2-40B4-BE49-F238E27FC236}">
                <a16:creationId xmlns:a16="http://schemas.microsoft.com/office/drawing/2014/main" id="{7B29E401-21ED-A37C-5BE3-2897B878A397}"/>
              </a:ext>
            </a:extLst>
          </p:cNvPr>
          <p:cNvPicPr>
            <a:picLocks noChangeAspect="1"/>
          </p:cNvPicPr>
          <p:nvPr/>
        </p:nvPicPr>
        <p:blipFill>
          <a:blip r:embed="rId3"/>
          <a:stretch>
            <a:fillRect/>
          </a:stretch>
        </p:blipFill>
        <p:spPr>
          <a:xfrm>
            <a:off x="5495778" y="3499867"/>
            <a:ext cx="6554817" cy="2509995"/>
          </a:xfrm>
          <a:prstGeom prst="rect">
            <a:avLst/>
          </a:prstGeom>
        </p:spPr>
      </p:pic>
    </p:spTree>
    <p:extLst>
      <p:ext uri="{BB962C8B-B14F-4D97-AF65-F5344CB8AC3E}">
        <p14:creationId xmlns:p14="http://schemas.microsoft.com/office/powerpoint/2010/main" val="719030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42984" y="525986"/>
            <a:ext cx="10058400" cy="1461734"/>
          </a:xfrm>
        </p:spPr>
        <p:txBody>
          <a:bodyPr vert="horz" lIns="91440" tIns="45720" rIns="91440" bIns="45720" rtlCol="0" anchor="ctr">
            <a:noAutofit/>
          </a:bodyPr>
          <a:lstStyle/>
          <a:p>
            <a:r>
              <a:rPr lang="en-IN" sz="2800" b="1" i="1" dirty="0">
                <a:solidFill>
                  <a:schemeClr val="tx1"/>
                </a:solidFill>
                <a:latin typeface="Cambria" panose="02040503050406030204" pitchFamily="18" charset="0"/>
                <a:ea typeface="Cambria" panose="02040503050406030204" pitchFamily="18" charset="0"/>
              </a:rPr>
              <a:t>What are the monthly sales trends over the past two years?</a:t>
            </a:r>
            <a:endParaRPr lang="en-US" sz="2800" b="1" i="1" dirty="0">
              <a:solidFill>
                <a:schemeClr val="tx1"/>
              </a:solidFill>
              <a:latin typeface="Cambria" panose="02040503050406030204" pitchFamily="18" charset="0"/>
              <a:ea typeface="Cambria" panose="02040503050406030204" pitchFamily="18"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40532166-5152-8270-830C-E97868232F02}"/>
              </a:ext>
            </a:extLst>
          </p:cNvPr>
          <p:cNvPicPr>
            <a:picLocks noChangeAspect="1"/>
          </p:cNvPicPr>
          <p:nvPr/>
        </p:nvPicPr>
        <p:blipFill>
          <a:blip r:embed="rId2"/>
          <a:stretch>
            <a:fillRect/>
          </a:stretch>
        </p:blipFill>
        <p:spPr>
          <a:xfrm>
            <a:off x="311042" y="2069289"/>
            <a:ext cx="5860836" cy="2034637"/>
          </a:xfrm>
          <a:prstGeom prst="rect">
            <a:avLst/>
          </a:prstGeom>
        </p:spPr>
      </p:pic>
      <p:pic>
        <p:nvPicPr>
          <p:cNvPr id="8" name="Picture 7">
            <a:extLst>
              <a:ext uri="{FF2B5EF4-FFF2-40B4-BE49-F238E27FC236}">
                <a16:creationId xmlns:a16="http://schemas.microsoft.com/office/drawing/2014/main" id="{519F37B5-7C8C-549D-90EE-4555D5A3CB31}"/>
              </a:ext>
            </a:extLst>
          </p:cNvPr>
          <p:cNvPicPr>
            <a:picLocks noChangeAspect="1"/>
          </p:cNvPicPr>
          <p:nvPr/>
        </p:nvPicPr>
        <p:blipFill>
          <a:blip r:embed="rId3"/>
          <a:stretch>
            <a:fillRect/>
          </a:stretch>
        </p:blipFill>
        <p:spPr>
          <a:xfrm>
            <a:off x="6072184" y="3386131"/>
            <a:ext cx="47632" cy="85737"/>
          </a:xfrm>
          <a:prstGeom prst="rect">
            <a:avLst/>
          </a:prstGeom>
        </p:spPr>
      </p:pic>
      <p:pic>
        <p:nvPicPr>
          <p:cNvPr id="12" name="Picture 11">
            <a:extLst>
              <a:ext uri="{FF2B5EF4-FFF2-40B4-BE49-F238E27FC236}">
                <a16:creationId xmlns:a16="http://schemas.microsoft.com/office/drawing/2014/main" id="{97947891-957E-DB72-8467-248EDE73E42C}"/>
              </a:ext>
            </a:extLst>
          </p:cNvPr>
          <p:cNvPicPr>
            <a:picLocks noChangeAspect="1"/>
          </p:cNvPicPr>
          <p:nvPr/>
        </p:nvPicPr>
        <p:blipFill>
          <a:blip r:embed="rId4"/>
          <a:stretch>
            <a:fillRect/>
          </a:stretch>
        </p:blipFill>
        <p:spPr>
          <a:xfrm>
            <a:off x="7213355" y="1655235"/>
            <a:ext cx="2940320" cy="4897382"/>
          </a:xfrm>
          <a:prstGeom prst="rect">
            <a:avLst/>
          </a:prstGeom>
        </p:spPr>
      </p:pic>
    </p:spTree>
    <p:extLst>
      <p:ext uri="{BB962C8B-B14F-4D97-AF65-F5344CB8AC3E}">
        <p14:creationId xmlns:p14="http://schemas.microsoft.com/office/powerpoint/2010/main" val="1407725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73724" y="737119"/>
            <a:ext cx="5636107" cy="1884781"/>
          </a:xfrm>
        </p:spPr>
        <p:txBody>
          <a:bodyPr>
            <a:noAutofit/>
          </a:bodyPr>
          <a:lstStyle/>
          <a:p>
            <a:pPr algn="ctr"/>
            <a:r>
              <a:rPr lang="en-US" sz="4000" dirty="0"/>
              <a:t>2.Customer Insights</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C7BDA14-6477-DF83-1D56-DA03F1C7AA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711" y="2487334"/>
            <a:ext cx="1838131" cy="1883331"/>
          </a:xfrm>
          <a:prstGeom prst="rect">
            <a:avLst/>
          </a:prstGeom>
        </p:spPr>
      </p:pic>
    </p:spTree>
    <p:extLst>
      <p:ext uri="{BB962C8B-B14F-4D97-AF65-F5344CB8AC3E}">
        <p14:creationId xmlns:p14="http://schemas.microsoft.com/office/powerpoint/2010/main" val="3839292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1461734"/>
          </a:xfrm>
        </p:spPr>
        <p:txBody>
          <a:bodyPr vert="horz" lIns="91440" tIns="45720" rIns="91440" bIns="45720" rtlCol="0" anchor="ctr">
            <a:noAutofit/>
          </a:bodyPr>
          <a:lstStyle/>
          <a:p>
            <a:pPr lvl="0">
              <a:lnSpc>
                <a:spcPct val="107000"/>
              </a:lnSpc>
              <a:spcAft>
                <a:spcPts val="800"/>
              </a:spcAft>
            </a:pPr>
            <a:r>
              <a:rPr lang="en-IN" sz="2800" b="1" i="1" dirty="0">
                <a:solidFill>
                  <a:schemeClr val="tx1"/>
                </a:solidFill>
                <a:latin typeface="Cambria" panose="02040503050406030204" pitchFamily="18" charset="0"/>
                <a:ea typeface="Cambria" panose="02040503050406030204" pitchFamily="18" charset="0"/>
              </a:rPr>
              <a:t>Who are the top 10 customers based on total sales?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A448B8B8-9051-942C-C77A-1F724E2D5576}"/>
              </a:ext>
            </a:extLst>
          </p:cNvPr>
          <p:cNvPicPr>
            <a:picLocks noChangeAspect="1"/>
          </p:cNvPicPr>
          <p:nvPr/>
        </p:nvPicPr>
        <p:blipFill>
          <a:blip r:embed="rId2"/>
          <a:stretch>
            <a:fillRect/>
          </a:stretch>
        </p:blipFill>
        <p:spPr>
          <a:xfrm>
            <a:off x="786949" y="2295331"/>
            <a:ext cx="5544610" cy="1683918"/>
          </a:xfrm>
          <a:prstGeom prst="rect">
            <a:avLst/>
          </a:prstGeom>
        </p:spPr>
      </p:pic>
      <p:pic>
        <p:nvPicPr>
          <p:cNvPr id="6" name="Picture 5">
            <a:extLst>
              <a:ext uri="{FF2B5EF4-FFF2-40B4-BE49-F238E27FC236}">
                <a16:creationId xmlns:a16="http://schemas.microsoft.com/office/drawing/2014/main" id="{2BB8F6FE-8A46-0D49-4066-58A6193DABE2}"/>
              </a:ext>
            </a:extLst>
          </p:cNvPr>
          <p:cNvPicPr>
            <a:picLocks noChangeAspect="1"/>
          </p:cNvPicPr>
          <p:nvPr/>
        </p:nvPicPr>
        <p:blipFill>
          <a:blip r:embed="rId3"/>
          <a:stretch>
            <a:fillRect/>
          </a:stretch>
        </p:blipFill>
        <p:spPr>
          <a:xfrm>
            <a:off x="7493052" y="2912892"/>
            <a:ext cx="3315028" cy="3272527"/>
          </a:xfrm>
          <a:prstGeom prst="rect">
            <a:avLst/>
          </a:prstGeom>
        </p:spPr>
      </p:pic>
    </p:spTree>
    <p:extLst>
      <p:ext uri="{BB962C8B-B14F-4D97-AF65-F5344CB8AC3E}">
        <p14:creationId xmlns:p14="http://schemas.microsoft.com/office/powerpoint/2010/main" val="2084002122"/>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4F4D41-822D-40F2-A7AC-E4E6CB36CA7A}">
  <ds:schemaRefs>
    <ds:schemaRef ds:uri="http://schemas.microsoft.com/office/2006/documentManagement/types"/>
    <ds:schemaRef ds:uri="http://purl.org/dc/terms/"/>
    <ds:schemaRef ds:uri="71af3243-3dd4-4a8d-8c0d-dd76da1f02a5"/>
    <ds:schemaRef ds:uri="http://www.w3.org/XML/1998/namespace"/>
    <ds:schemaRef ds:uri="230e9df3-be65-4c73-a93b-d1236ebd677e"/>
    <ds:schemaRef ds:uri="http://schemas.microsoft.com/office/infopath/2007/PartnerControls"/>
    <ds:schemaRef ds:uri="http://schemas.openxmlformats.org/package/2006/metadata/core-properties"/>
    <ds:schemaRef ds:uri="http://schemas.microsoft.com/office/2006/metadata/properties"/>
    <ds:schemaRef ds:uri="http://purl.org/dc/dcmitype/"/>
    <ds:schemaRef ds:uri="16c05727-aa75-4e4a-9b5f-8a80a1165891"/>
    <ds:schemaRef ds:uri="http://schemas.microsoft.com/sharepoint/v3"/>
    <ds:schemaRef ds:uri="http://purl.org/dc/elements/1.1/"/>
  </ds:schemaRefs>
</ds:datastoreItem>
</file>

<file path=customXml/itemProps3.xml><?xml version="1.0" encoding="utf-8"?>
<ds:datastoreItem xmlns:ds="http://schemas.openxmlformats.org/officeDocument/2006/customXml" ds:itemID="{19DAD249-BF80-48EF-9AFB-36A11BCDC2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{D6984EC9-D076-4F0F-B6EF-42A28A134303}tf56160789_win32</Template>
  <TotalTime>300</TotalTime>
  <Words>345</Words>
  <Application>Microsoft Office PowerPoint</Application>
  <PresentationFormat>Widescreen</PresentationFormat>
  <Paragraphs>28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Bookman Old Style</vt:lpstr>
      <vt:lpstr>Calibri</vt:lpstr>
      <vt:lpstr>Cambria</vt:lpstr>
      <vt:lpstr>Franklin Gothic Book</vt:lpstr>
      <vt:lpstr>Custom</vt:lpstr>
      <vt:lpstr>Comprehensive Retail Sales Analysis </vt:lpstr>
      <vt:lpstr> Problem Statement:  You are working as a data analyst for a retail company. Your goal is to analyze sales data to provide insights into the performance of different regions, products, and customer segments using SQL. This project aims to extract and manipulate data to uncover valuable insights and trends.</vt:lpstr>
      <vt:lpstr>Overview:   This presentation examines the sales performance of a retail company through detailed SQL analysis. We explore key metrics, customer insights, and profitability across different product categories and regions.  Key Objectives:  Analyze total sales, profit margins, and average order values by region. Identify top-performing products based on sales and profit. Understand customer behavior and segmentation through SQL-derived insights.</vt:lpstr>
      <vt:lpstr>1.Sales Analysis</vt:lpstr>
      <vt:lpstr>What are the total sales, total profit, and average order value by region?   </vt:lpstr>
      <vt:lpstr>Who are the top 10 products by total sales and profit?</vt:lpstr>
      <vt:lpstr>What are the monthly sales trends over the past two years?</vt:lpstr>
      <vt:lpstr>2.Customer Insights</vt:lpstr>
      <vt:lpstr>Who are the top 10 customers based on total sales?</vt:lpstr>
      <vt:lpstr>What is the average discount given to each customer segment?</vt:lpstr>
      <vt:lpstr>Which customer segments have the highest average profit per order?</vt:lpstr>
      <vt:lpstr>3.Order Details</vt:lpstr>
      <vt:lpstr>Which orders have the highest profit margins?</vt:lpstr>
      <vt:lpstr>What is the total quantity sold for each product sub-category, and what trends can be identified?</vt:lpstr>
      <vt:lpstr>Which products have the highest and lowest profit margins? </vt:lpstr>
      <vt:lpstr> What are the total sales and total profit for each product category? </vt:lpstr>
      <vt:lpstr>How does the quantity sold vary across different customer segments?</vt:lpstr>
      <vt:lpstr>4.Profit Analysis</vt:lpstr>
      <vt:lpstr>What is the profit margin for each product?</vt:lpstr>
      <vt:lpstr>Which regions have the highest and lowest profit margins?</vt:lpstr>
      <vt:lpstr>Which products and categories have negative profit margins, and what might be the reasons?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Obito Uchiha</dc:creator>
  <cp:lastModifiedBy>Obito Uchiha</cp:lastModifiedBy>
  <cp:revision>7</cp:revision>
  <dcterms:created xsi:type="dcterms:W3CDTF">2024-07-14T09:05:49Z</dcterms:created>
  <dcterms:modified xsi:type="dcterms:W3CDTF">2024-07-14T17:30:22Z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